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9"/>
  </p:notesMasterIdLst>
  <p:handoutMasterIdLst>
    <p:handoutMasterId r:id="rId20"/>
  </p:handoutMasterIdLst>
  <p:sldIdLst>
    <p:sldId id="256" r:id="rId2"/>
    <p:sldId id="348" r:id="rId3"/>
    <p:sldId id="344" r:id="rId4"/>
    <p:sldId id="353" r:id="rId5"/>
    <p:sldId id="359" r:id="rId6"/>
    <p:sldId id="352" r:id="rId7"/>
    <p:sldId id="361" r:id="rId8"/>
    <p:sldId id="354" r:id="rId9"/>
    <p:sldId id="362" r:id="rId10"/>
    <p:sldId id="355" r:id="rId11"/>
    <p:sldId id="365" r:id="rId12"/>
    <p:sldId id="351" r:id="rId13"/>
    <p:sldId id="356" r:id="rId14"/>
    <p:sldId id="367" r:id="rId15"/>
    <p:sldId id="366" r:id="rId16"/>
    <p:sldId id="368" r:id="rId17"/>
    <p:sldId id="339" r:id="rId18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FFFF"/>
    <a:srgbClr val="0066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6085" autoAdjust="0"/>
  </p:normalViewPr>
  <p:slideViewPr>
    <p:cSldViewPr>
      <p:cViewPr>
        <p:scale>
          <a:sx n="152" d="100"/>
          <a:sy n="152" d="100"/>
        </p:scale>
        <p:origin x="40" y="4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154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30/09/2014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0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5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lisajcarter.com/mia/icons/48x48/emoticon-8.png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9/30/2014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9/30/2014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9/30/2014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Transfor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Transforms: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40" y="4659982"/>
            <a:ext cx="420054" cy="3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siz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9268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Transforms: Resizing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2" descr="http://www.onkledoug.net/barrel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9590" y="4404738"/>
            <a:ext cx="214314" cy="278330"/>
          </a:xfrm>
          <a:prstGeom prst="rect">
            <a:avLst/>
          </a:prstGeom>
          <a:noFill/>
        </p:spPr>
      </p:pic>
      <p:pic>
        <p:nvPicPr>
          <p:cNvPr id="5" name="Picture 2" descr="http://www.onkledoug.net/barrel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3904" y="4404738"/>
            <a:ext cx="214314" cy="278330"/>
          </a:xfrm>
          <a:prstGeom prst="rect">
            <a:avLst/>
          </a:prstGeom>
          <a:noFill/>
        </p:spPr>
      </p:pic>
      <p:pic>
        <p:nvPicPr>
          <p:cNvPr id="7" name="Picture 2" descr="http://www.onkledoug.net/barrel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2400" y="4371950"/>
            <a:ext cx="428628" cy="556660"/>
          </a:xfrm>
          <a:prstGeom prst="rect">
            <a:avLst/>
          </a:prstGeom>
          <a:noFill/>
        </p:spPr>
      </p:pic>
      <p:pic>
        <p:nvPicPr>
          <p:cNvPr id="8" name="Picture 2" descr="http://www.onkledoug.net/barrel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2466" y="4197846"/>
            <a:ext cx="214314" cy="278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06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9268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Transforms: Rotation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7452320" y="4227934"/>
            <a:ext cx="1565667" cy="800626"/>
            <a:chOff x="6462717" y="2879560"/>
            <a:chExt cx="2334165" cy="1193608"/>
          </a:xfrm>
        </p:grpSpPr>
        <p:pic>
          <p:nvPicPr>
            <p:cNvPr id="9" name="Picture 2" descr="http://tbn0.google.com/images?q=tbn:xBTCUszE1KQfJM:http://www.lisajcarter.com/mia/icons/48x48/emoticon-8.png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62717" y="3492669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0" name="Picture 2" descr="http://tbn0.google.com/images?q=tbn:xBTCUszE1KQfJM:http://www.lisajcarter.com/mia/icons/48x48/emoticon-8.png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775499">
              <a:off x="6974415" y="3104245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1" name="Picture 2" descr="http://tbn0.google.com/images?q=tbn:xBTCUszE1KQfJM:http://www.lisajcarter.com/mia/icons/48x48/emoticon-8.png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975290">
              <a:off x="7535548" y="2879560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2" name="Picture 2" descr="http://tbn0.google.com/images?q=tbn:xBTCUszE1KQfJM:http://www.lisajcarter.com/mia/icons/48x48/emoticon-8.png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6493612">
              <a:off x="8069048" y="3081207"/>
              <a:ext cx="457200" cy="457200"/>
            </a:xfrm>
            <a:prstGeom prst="rect">
              <a:avLst/>
            </a:prstGeom>
            <a:noFill/>
          </p:spPr>
        </p:pic>
        <p:pic>
          <p:nvPicPr>
            <p:cNvPr id="13" name="Picture 2" descr="http://tbn0.google.com/images?q=tbn:xBTCUszE1KQfJM:http://www.lisajcarter.com/mia/icons/48x48/emoticon-8.png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7581163">
              <a:off x="8339682" y="3615968"/>
              <a:ext cx="457200" cy="4572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43163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9268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Transforms: Fading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40" y="4371950"/>
            <a:ext cx="542553" cy="6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8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ip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9268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Transforms: Flipping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6A4C30"/>
              </a:clrFrom>
              <a:clrTo>
                <a:srgbClr val="6A4C3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3856330"/>
            <a:ext cx="2214578" cy="77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6A4C30"/>
              </a:clrFrom>
              <a:clrTo>
                <a:srgbClr val="6A4C3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6871126" y="4356396"/>
            <a:ext cx="2214578" cy="77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54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bin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9268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Transforms: Combinations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6416" y="4371950"/>
            <a:ext cx="720968" cy="6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4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Array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Text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78" y="3729882"/>
            <a:ext cx="1196610" cy="12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16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s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Tables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19822"/>
            <a:ext cx="23812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2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9/30/2014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Code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074" name="Picture 2" descr="http://us.cdn2.123rf.com/168nwm/maxxyustas/maxxyustas0806/maxxyustas080600389/3242960-abstract-structure-from-four-boxes-3d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03620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3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9/30/2014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  <p:sldLayoutId id="2147484703" r:id="rId15"/>
    <p:sldLayoutId id="2147484704" r:id="rId16"/>
    <p:sldLayoutId id="2147484705" r:id="rId17"/>
    <p:sldLayoutId id="2147484700" r:id="rId18"/>
    <p:sldLayoutId id="2147484696" r:id="rId19"/>
    <p:sldLayoutId id="2147484699" r:id="rId20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3"/>
          <p:cNvSpPr txBox="1">
            <a:spLocks/>
          </p:cNvSpPr>
          <p:nvPr/>
        </p:nvSpPr>
        <p:spPr>
          <a:xfrm>
            <a:off x="4932040" y="866835"/>
            <a:ext cx="3744416" cy="134487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en-US" smtClean="0">
                <a:solidFill>
                  <a:schemeClr val="tx1"/>
                </a:solidFill>
                <a:effectLst/>
              </a:rPr>
              <a:t>Graphics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1747046"/>
            <a:ext cx="3096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Images within 2D games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364088" y="314989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 4 – Transforms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198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9512" y="195486"/>
            <a:ext cx="3024336" cy="2376264"/>
          </a:xfrm>
          <a:prstGeom prst="roundRect">
            <a:avLst>
              <a:gd name="adj" fmla="val 12080"/>
            </a:avLst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991" y="195486"/>
            <a:ext cx="3240360" cy="223224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Transforms: Flipping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3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52320" y="1131590"/>
            <a:ext cx="1527944" cy="2456822"/>
            <a:chOff x="6533810" y="1293821"/>
            <a:chExt cx="2305229" cy="3575042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6615142" y="1308109"/>
              <a:ext cx="946150" cy="157003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" name="Rectangle 16"/>
            <p:cNvSpPr>
              <a:spLocks noChangeArrowheads="1"/>
            </p:cNvSpPr>
            <p:nvPr/>
          </p:nvSpPr>
          <p:spPr bwMode="auto">
            <a:xfrm>
              <a:off x="6615142" y="3287722"/>
              <a:ext cx="946150" cy="157003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Rectangle 23"/>
            <p:cNvSpPr>
              <a:spLocks noChangeArrowheads="1"/>
            </p:cNvSpPr>
            <p:nvPr/>
          </p:nvSpPr>
          <p:spPr bwMode="auto">
            <a:xfrm>
              <a:off x="7840692" y="1293821"/>
              <a:ext cx="946150" cy="157003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Rectangle 24"/>
            <p:cNvSpPr>
              <a:spLocks noChangeArrowheads="1"/>
            </p:cNvSpPr>
            <p:nvPr/>
          </p:nvSpPr>
          <p:spPr bwMode="auto">
            <a:xfrm>
              <a:off x="7840692" y="3273434"/>
              <a:ext cx="946150" cy="157003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Oval 19"/>
            <p:cNvSpPr>
              <a:spLocks noChangeArrowheads="1"/>
            </p:cNvSpPr>
            <p:nvPr/>
          </p:nvSpPr>
          <p:spPr bwMode="auto">
            <a:xfrm>
              <a:off x="6638925" y="3319463"/>
              <a:ext cx="49213" cy="6191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6533810" y="3332850"/>
              <a:ext cx="1140712" cy="120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Aft>
                  <a:spcPct val="50000"/>
                </a:spcAft>
              </a:pPr>
              <a:r>
                <a:rPr lang="en-GB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Flipped on x-axis</a:t>
              </a:r>
              <a:endParaRPr lang="en-GB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9" name="Line 21"/>
            <p:cNvSpPr>
              <a:spLocks noChangeShapeType="1"/>
            </p:cNvSpPr>
            <p:nvPr/>
          </p:nvSpPr>
          <p:spPr bwMode="auto">
            <a:xfrm flipH="1">
              <a:off x="6613525" y="1336676"/>
              <a:ext cx="938213" cy="1982788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7839075" y="1322388"/>
              <a:ext cx="9525" cy="354647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7864475" y="3305175"/>
              <a:ext cx="49213" cy="6191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7728842" y="3332850"/>
              <a:ext cx="1110197" cy="120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Aft>
                  <a:spcPct val="50000"/>
                </a:spcAft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Flipped on </a:t>
              </a:r>
              <a:r>
                <a:rPr lang="en-GB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y-axis</a:t>
              </a:r>
              <a:endParaRPr lang="en-GB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3" name="Line 28"/>
            <p:cNvSpPr>
              <a:spLocks noChangeShapeType="1"/>
            </p:cNvSpPr>
            <p:nvPr/>
          </p:nvSpPr>
          <p:spPr bwMode="auto">
            <a:xfrm>
              <a:off x="8748713" y="2852738"/>
              <a:ext cx="0" cy="43180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6613525" y="1336675"/>
              <a:ext cx="938213" cy="1982788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96189"/>
              </p:ext>
            </p:extLst>
          </p:nvPr>
        </p:nvGraphicFramePr>
        <p:xfrm>
          <a:off x="-36512" y="505982"/>
          <a:ext cx="5976664" cy="105765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76658"/>
                <a:gridCol w="550000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Bitmap image;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Loaded bitmap (assume 100x100)</a:t>
                      </a:r>
                      <a:endParaRPr lang="en-GB" sz="1400" b="1" dirty="0" smtClean="0">
                        <a:solidFill>
                          <a:srgbClr val="00B05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source = new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destination = new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new Paint();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91333"/>
              </p:ext>
            </p:extLst>
          </p:nvPr>
        </p:nvGraphicFramePr>
        <p:xfrm>
          <a:off x="-36512" y="1656956"/>
          <a:ext cx="5966759" cy="343738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99963"/>
                <a:gridCol w="546679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protected </a:t>
                      </a:r>
                      <a:r>
                        <a:rPr lang="en-GB" sz="1400" b="1" dirty="0" smtClean="0">
                          <a:solidFill>
                            <a:srgbClr val="3399FF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void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onDraw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(Canvas canvas)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Copy a 50x50 region from the centre and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draw to a 50x50 region at </a:t>
                      </a:r>
                      <a:r>
                        <a:rPr lang="en-GB" sz="1400" b="1" baseline="0" dirty="0" err="1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pos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[400,50]</a:t>
                      </a: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source.set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(25, 25, 75, 75);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destination.set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(400, 50, 450, 100);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image, source, destination, paint);  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Draw the source flipped along the x-axis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source.set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(75, 25, 25, 75);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destination.set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(400, 50, 450, 100);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image, source, destination, paint);  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012160" y="395388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source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rectangle will be flipped relative to the destination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2160" y="3296643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Ideal for: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Animations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75" y="-32330"/>
            <a:ext cx="9195637" cy="517583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2201" y="4227934"/>
            <a:ext cx="8670279" cy="699542"/>
          </a:xfrm>
          <a:prstGeom prst="roundRect">
            <a:avLst>
              <a:gd name="adj" fmla="val 8550"/>
            </a:avLst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4210" y="4155926"/>
            <a:ext cx="852626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Transforms: Combinations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0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9776" y="555526"/>
            <a:ext cx="8722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real power of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matrices arises as transforms can be combined – but we need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be careful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(AB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is not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same as BA for matrix transforms).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54530"/>
            <a:ext cx="3688097" cy="2766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154530"/>
            <a:ext cx="3688097" cy="27660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55976" y="1466708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Rotate 90</a:t>
            </a:r>
            <a:r>
              <a:rPr lang="en-GB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o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 clockwise</a:t>
            </a:r>
          </a:p>
          <a:p>
            <a:pPr marL="360363" indent="-360363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Translate by [2.0, 2.0]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20" y="1466708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Font typeface="+mj-lt"/>
              <a:buAutoNum type="arabicPeriod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Translate by [2.0, 2.0]</a:t>
            </a:r>
          </a:p>
          <a:p>
            <a:pPr marL="360363" indent="-360363">
              <a:buFont typeface="+mj-lt"/>
              <a:buAutoNum type="arabicPeriod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Rotate 90</a:t>
            </a:r>
            <a:r>
              <a:rPr lang="en-GB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o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 clockwise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555776" y="299370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059832" y="2512141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687580" y="2656157"/>
            <a:ext cx="372252" cy="36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33119" y="2213142"/>
            <a:ext cx="2668913" cy="2668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027409" y="4443958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2904360" y="2646527"/>
            <a:ext cx="697168" cy="1493720"/>
          </a:xfrm>
          <a:prstGeom prst="arc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117210" y="2207011"/>
            <a:ext cx="38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1.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4916" y="4467723"/>
            <a:ext cx="38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2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580112" y="2862416"/>
            <a:ext cx="1348783" cy="1348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6660232" y="299370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6660232" y="3955676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7164288" y="3475590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732240" y="3651136"/>
            <a:ext cx="372252" cy="36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6107080" y="3065712"/>
            <a:ext cx="697168" cy="1493720"/>
          </a:xfrm>
          <a:prstGeom prst="arc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479378" y="4065380"/>
            <a:ext cx="38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1.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20607" y="3147488"/>
            <a:ext cx="38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2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9776" y="555526"/>
            <a:ext cx="310608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Matrices can be ‘safely’ combined using the following sequence (ISROT):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Start with the </a:t>
            </a: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Identity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matrix.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Then </a:t>
            </a: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Scale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Then </a:t>
            </a: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Rotate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about the object’s centre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Then </a:t>
            </a: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Orbit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about an ‘external’ point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Then finally </a:t>
            </a: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Translate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to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target world point</a:t>
            </a: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1001"/>
              </p:ext>
            </p:extLst>
          </p:nvPr>
        </p:nvGraphicFramePr>
        <p:xfrm>
          <a:off x="3131840" y="627534"/>
          <a:ext cx="5616624" cy="37017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70625"/>
                <a:gridCol w="5145999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Create Identity matrix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matrix.reset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Scale along the x/y axis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matrix.setScale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(scale, scale);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Rotate around the object’s centre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matrix.postRotate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(rotation,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centreX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centreY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);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Rotate around an external orbit point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matrix.postRotate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(rotation2,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otherX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otherY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);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Translate to the draw location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matrix.postTranslate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drawX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drawY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);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371950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Particular steps (e.g. orbit) can be omitted as long as the sequence is maintained (e.g. ISRT)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3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676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1520" y="3860342"/>
            <a:ext cx="3960440" cy="1015663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1520" y="3860343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By combining these effects, simple images can be combined together into graphically impressive displays.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25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5500" cy="5143500"/>
          </a:xfrm>
          <a:prstGeom prst="rect">
            <a:avLst/>
          </a:prstGeom>
        </p:spPr>
      </p:pic>
      <p:sp>
        <p:nvSpPr>
          <p:cNvPr id="4" name="Text Box 21">
            <a:hlinkClick r:id="" action="ppaction://noaction" highlightClick="1"/>
          </p:cNvPr>
          <p:cNvSpPr txBox="1">
            <a:spLocks noChangeArrowheads="1"/>
          </p:cNvSpPr>
          <p:nvPr/>
        </p:nvSpPr>
        <p:spPr bwMode="auto">
          <a:xfrm>
            <a:off x="7596336" y="4443958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 dirty="0">
                <a:solidFill>
                  <a:schemeClr val="tx2"/>
                </a:solidFill>
                <a:latin typeface="Arial Black" pitchFamily="34" charset="0"/>
              </a:rPr>
              <a:t>Start</a:t>
            </a:r>
          </a:p>
        </p:txBody>
      </p:sp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10 mins</a:t>
            </a: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9 mins</a:t>
            </a:r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8 mins</a:t>
            </a: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7 mins</a:t>
            </a:r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6 mins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5 mins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4 mins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3 mins</a:t>
            </a:r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2 mins</a:t>
            </a:r>
          </a:p>
        </p:txBody>
      </p:sp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 1 min</a:t>
            </a:r>
          </a:p>
        </p:txBody>
      </p:sp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>
                <a:solidFill>
                  <a:schemeClr val="tx2"/>
                </a:solidFill>
                <a:latin typeface="Arial Black" pitchFamily="34" charset="0"/>
              </a:rPr>
              <a:t> 30 sec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7596336" y="4684300"/>
            <a:ext cx="1183886" cy="27699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200" dirty="0">
                <a:solidFill>
                  <a:schemeClr val="bg1"/>
                </a:solidFill>
                <a:latin typeface="Arial Black" pitchFamily="34" charset="0"/>
              </a:rPr>
              <a:t>Finished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36296" y="51470"/>
            <a:ext cx="172819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explosion is made up from the combination of six simple images.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How would you combine the images to get a similar effect?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0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08104" y="267494"/>
            <a:ext cx="334415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rotation, scaling, fading and  translation offer a very capable means of controlling how images are drawn.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Take the time to explore how you can best exploit these transforms within your own project.</a:t>
            </a: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7739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475656" y="3003797"/>
            <a:ext cx="6408712" cy="665323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54349" y="2931790"/>
            <a:ext cx="6186003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Transformations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4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1835696" y="-1013078"/>
            <a:ext cx="77724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vert="horz" anchor="t">
            <a:noAutofit/>
          </a:bodyPr>
          <a:lstStyle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Basic forms of image transform</a:t>
            </a:r>
            <a:endParaRPr kumimoji="0" lang="en-US" sz="3200" b="1" i="0" u="none" strike="dblStrike" kern="1200" cap="small" spc="-150" normalizeH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10" descr="MediumTranspa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126" y="2674575"/>
            <a:ext cx="1368425" cy="1368425"/>
          </a:xfrm>
          <a:prstGeom prst="rect">
            <a:avLst/>
          </a:prstGeom>
          <a:noFill/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597550" y="4304767"/>
            <a:ext cx="1619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spcAft>
                <a:spcPct val="50000"/>
              </a:spcAft>
            </a:pP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Resizing</a:t>
            </a:r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  <a:cs typeface="Arial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2645428" y="4301532"/>
            <a:ext cx="151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spcAft>
                <a:spcPct val="50000"/>
              </a:spcAft>
            </a:pP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charset="0"/>
              </a:rPr>
              <a:t>Rotating</a:t>
            </a:r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  <a:cs typeface="Arial" charset="0"/>
            </a:endParaRPr>
          </a:p>
        </p:txBody>
      </p:sp>
      <p:pic>
        <p:nvPicPr>
          <p:cNvPr id="7" name="Picture 15" descr="MediumTranspar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2206262"/>
            <a:ext cx="2305050" cy="2305050"/>
          </a:xfrm>
          <a:prstGeom prst="rect">
            <a:avLst/>
          </a:prstGeom>
          <a:noFill/>
        </p:spPr>
      </p:pic>
      <p:pic>
        <p:nvPicPr>
          <p:cNvPr id="8" name="Picture 16" descr="MediumTranspa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813880">
            <a:off x="2021296" y="2182694"/>
            <a:ext cx="2305050" cy="2305050"/>
          </a:xfrm>
          <a:prstGeom prst="rect">
            <a:avLst/>
          </a:prstGeom>
          <a:noFill/>
        </p:spPr>
      </p:pic>
      <p:pic>
        <p:nvPicPr>
          <p:cNvPr id="9" name="Picture 20" descr="Test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17092" y="2398350"/>
            <a:ext cx="1944688" cy="1920875"/>
          </a:xfrm>
          <a:prstGeom prst="rect">
            <a:avLst/>
          </a:prstGeom>
          <a:noFill/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7146022" y="4304767"/>
            <a:ext cx="1728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spcAft>
                <a:spcPct val="50000"/>
              </a:spcAft>
            </a:pP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charset="0"/>
              </a:rPr>
              <a:t>Flipping</a:t>
            </a:r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  <a:cs typeface="Arial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002882" y="4304767"/>
            <a:ext cx="183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>
              <a:spcAft>
                <a:spcPct val="50000"/>
              </a:spcAft>
            </a:pPr>
            <a:r>
              <a:rPr lang="en-GB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charset="0"/>
              </a:rPr>
              <a:t>Fadding</a:t>
            </a:r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  <a:cs typeface="Arial" charset="0"/>
            </a:endParaRPr>
          </a:p>
        </p:txBody>
      </p:sp>
      <p:pic>
        <p:nvPicPr>
          <p:cNvPr id="12" name="Picture 9" descr="MediumTranspa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2456" y="-98788"/>
            <a:ext cx="2305050" cy="23050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69776" y="555526"/>
            <a:ext cx="41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number of affine image transforms can be usefully employed within games, including: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82"/>
            <a:ext cx="9135094" cy="5160282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179512" y="4299942"/>
            <a:ext cx="8670279" cy="699542"/>
          </a:xfrm>
          <a:prstGeom prst="roundRect">
            <a:avLst>
              <a:gd name="adj" fmla="val 8550"/>
            </a:avLst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683568" y="4227934"/>
            <a:ext cx="756084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Transforms: Resizing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6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449678"/>
              </p:ext>
            </p:extLst>
          </p:nvPr>
        </p:nvGraphicFramePr>
        <p:xfrm>
          <a:off x="-36512" y="529600"/>
          <a:ext cx="5976664" cy="132207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76658"/>
                <a:gridCol w="550000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Bitmap image;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Loaded bitmap (assume 100x100)</a:t>
                      </a:r>
                      <a:endParaRPr lang="en-GB" sz="1400" b="1" dirty="0" smtClean="0">
                        <a:solidFill>
                          <a:srgbClr val="00B05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source = new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destination = new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Rect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new Paint();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new Matrix();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64174"/>
              </p:ext>
            </p:extLst>
          </p:nvPr>
        </p:nvGraphicFramePr>
        <p:xfrm>
          <a:off x="-36512" y="1927063"/>
          <a:ext cx="5966759" cy="316496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99963"/>
                <a:gridCol w="546679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protected </a:t>
                      </a:r>
                      <a:r>
                        <a:rPr lang="en-GB" sz="1400" b="1" dirty="0" smtClean="0">
                          <a:solidFill>
                            <a:srgbClr val="3399FF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void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onDraw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(Canvas canvas)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Copy a 50x50 region from the centre and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enlarge to 100x100 drawn at </a:t>
                      </a:r>
                      <a:r>
                        <a:rPr lang="en-GB" sz="1400" b="1" baseline="0" dirty="0" err="1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pos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[25,25]</a:t>
                      </a: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source.set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(25, 25, 75, 75);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destination.set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(25, 25, 125, 125);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image, source, destination, paint);  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Scale the whole image using a matrix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matrix.setScale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(2.0f, 2.0f);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matrix.postTranslate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(25, 25);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(image, matrix, paint);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092376" y="495712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source will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 scaled to fit 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destination.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55966" y="1347614"/>
            <a:ext cx="1368425" cy="1618580"/>
            <a:chOff x="6155966" y="1347614"/>
            <a:chExt cx="1368425" cy="1618580"/>
          </a:xfrm>
        </p:grpSpPr>
        <p:grpSp>
          <p:nvGrpSpPr>
            <p:cNvPr id="28" name="Group 27"/>
            <p:cNvGrpSpPr/>
            <p:nvPr/>
          </p:nvGrpSpPr>
          <p:grpSpPr>
            <a:xfrm>
              <a:off x="6176257" y="1347614"/>
              <a:ext cx="1155670" cy="1618580"/>
              <a:chOff x="6176257" y="1347614"/>
              <a:chExt cx="1155670" cy="1618580"/>
            </a:xfrm>
          </p:grpSpPr>
          <p:sp>
            <p:nvSpPr>
              <p:cNvPr id="19" name="Oval 55"/>
              <p:cNvSpPr>
                <a:spLocks noChangeArrowheads="1"/>
              </p:cNvSpPr>
              <p:nvPr/>
            </p:nvSpPr>
            <p:spPr bwMode="auto">
              <a:xfrm>
                <a:off x="7236990" y="1515502"/>
                <a:ext cx="71438" cy="7143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3" name="Rectangle 35"/>
              <p:cNvSpPr>
                <a:spLocks noChangeArrowheads="1"/>
              </p:cNvSpPr>
              <p:nvPr/>
            </p:nvSpPr>
            <p:spPr bwMode="auto">
              <a:xfrm>
                <a:off x="6176257" y="1347614"/>
                <a:ext cx="1155670" cy="161858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" name="Oval 54"/>
              <p:cNvSpPr>
                <a:spLocks noChangeArrowheads="1"/>
              </p:cNvSpPr>
              <p:nvPr/>
            </p:nvSpPr>
            <p:spPr bwMode="auto">
              <a:xfrm>
                <a:off x="6268281" y="1677623"/>
                <a:ext cx="71438" cy="7143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4" name="Line 51"/>
              <p:cNvSpPr>
                <a:spLocks noChangeShapeType="1"/>
              </p:cNvSpPr>
              <p:nvPr/>
            </p:nvSpPr>
            <p:spPr bwMode="auto">
              <a:xfrm>
                <a:off x="6349483" y="1725564"/>
                <a:ext cx="670789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5" name="Line 51"/>
              <p:cNvSpPr>
                <a:spLocks noChangeShapeType="1"/>
              </p:cNvSpPr>
              <p:nvPr/>
            </p:nvSpPr>
            <p:spPr bwMode="auto">
              <a:xfrm flipH="1">
                <a:off x="7020272" y="1749060"/>
                <a:ext cx="0" cy="941844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Line 51"/>
              <p:cNvSpPr>
                <a:spLocks noChangeShapeType="1"/>
              </p:cNvSpPr>
              <p:nvPr/>
            </p:nvSpPr>
            <p:spPr bwMode="auto">
              <a:xfrm flipH="1">
                <a:off x="6322059" y="1749060"/>
                <a:ext cx="0" cy="941844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GB">
                  <a:ln>
                    <a:solidFill>
                      <a:schemeClr val="tx1"/>
                    </a:solidFill>
                    <a:prstDash val="dash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Line 51"/>
              <p:cNvSpPr>
                <a:spLocks noChangeShapeType="1"/>
              </p:cNvSpPr>
              <p:nvPr/>
            </p:nvSpPr>
            <p:spPr bwMode="auto">
              <a:xfrm flipH="1">
                <a:off x="6322059" y="2711988"/>
                <a:ext cx="69821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GB">
                  <a:ln>
                    <a:solidFill>
                      <a:schemeClr val="tx1"/>
                    </a:solidFill>
                    <a:prstDash val="dash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Rectangle 56"/>
              <p:cNvSpPr>
                <a:spLocks noChangeArrowheads="1"/>
              </p:cNvSpPr>
              <p:nvPr/>
            </p:nvSpPr>
            <p:spPr bwMode="auto">
              <a:xfrm>
                <a:off x="6233302" y="1776720"/>
                <a:ext cx="92200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marL="266700" indent="-266700">
                  <a:spcAft>
                    <a:spcPct val="50000"/>
                  </a:spcAft>
                </a:pPr>
                <a:r>
                  <a:rPr lang="en-GB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 pitchFamily="34" charset="0"/>
                  </a:rPr>
                  <a:t>sourceWidth</a:t>
                </a:r>
                <a:endPara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endParaRPr>
              </a:p>
            </p:txBody>
          </p:sp>
          <p:sp>
            <p:nvSpPr>
              <p:cNvPr id="30" name="Rectangle 56"/>
              <p:cNvSpPr>
                <a:spLocks noChangeArrowheads="1"/>
              </p:cNvSpPr>
              <p:nvPr/>
            </p:nvSpPr>
            <p:spPr bwMode="auto">
              <a:xfrm rot="5400000">
                <a:off x="6697767" y="2102422"/>
                <a:ext cx="92200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marL="266700" indent="-266700">
                  <a:spcAft>
                    <a:spcPct val="50000"/>
                  </a:spcAft>
                </a:pPr>
                <a:r>
                  <a:rPr lang="en-GB" sz="1200" dirty="0" err="1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 pitchFamily="34" charset="0"/>
                  </a:rPr>
                  <a:t>sourecHeight</a:t>
                </a:r>
                <a:endPara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20" name="Rectangle 56"/>
            <p:cNvSpPr>
              <a:spLocks noChangeArrowheads="1"/>
            </p:cNvSpPr>
            <p:nvPr/>
          </p:nvSpPr>
          <p:spPr bwMode="auto">
            <a:xfrm>
              <a:off x="6155966" y="1375581"/>
              <a:ext cx="13684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266700" indent="-266700">
                <a:spcAft>
                  <a:spcPct val="50000"/>
                </a:spcAft>
              </a:pPr>
              <a:r>
                <a:rPr lang="en-GB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sourceX,sourceY</a:t>
              </a:r>
              <a:endParaRPr lang="en-GB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9590" y="1636037"/>
            <a:ext cx="3090326" cy="1659347"/>
            <a:chOff x="6322059" y="1676829"/>
            <a:chExt cx="3090326" cy="1659347"/>
          </a:xfrm>
        </p:grpSpPr>
        <p:grpSp>
          <p:nvGrpSpPr>
            <p:cNvPr id="15" name="Group 14"/>
            <p:cNvGrpSpPr/>
            <p:nvPr/>
          </p:nvGrpSpPr>
          <p:grpSpPr>
            <a:xfrm>
              <a:off x="6322059" y="1725565"/>
              <a:ext cx="2570694" cy="1610611"/>
              <a:chOff x="6322059" y="1725565"/>
              <a:chExt cx="2570694" cy="161061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24328" y="1914795"/>
                <a:ext cx="1368425" cy="1421381"/>
                <a:chOff x="7524328" y="1914795"/>
                <a:chExt cx="1368425" cy="1421381"/>
              </a:xfrm>
            </p:grpSpPr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7567741" y="1932637"/>
                  <a:ext cx="1094647" cy="1403539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en-GB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14" name="Rectangle 50"/>
                <p:cNvSpPr>
                  <a:spLocks noChangeArrowheads="1"/>
                </p:cNvSpPr>
                <p:nvPr/>
              </p:nvSpPr>
              <p:spPr bwMode="auto">
                <a:xfrm>
                  <a:off x="7524328" y="1914795"/>
                  <a:ext cx="1368425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marL="266700" indent="-266700">
                    <a:spcAft>
                      <a:spcPct val="50000"/>
                    </a:spcAft>
                  </a:pPr>
                  <a:r>
                    <a:rPr lang="en-GB" sz="1200" dirty="0" err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Narrow" pitchFamily="34" charset="0"/>
                    </a:rPr>
                    <a:t>destinationWidth</a:t>
                  </a:r>
                  <a:endParaRPr lang="en-GB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16" name="Rectangle 52"/>
                <p:cNvSpPr>
                  <a:spLocks noChangeArrowheads="1"/>
                </p:cNvSpPr>
                <p:nvPr/>
              </p:nvSpPr>
              <p:spPr bwMode="auto">
                <a:xfrm rot="16200000">
                  <a:off x="7878616" y="2552404"/>
                  <a:ext cx="1290544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 marL="266700" indent="-266700">
                    <a:spcAft>
                      <a:spcPct val="50000"/>
                    </a:spcAft>
                  </a:pPr>
                  <a:r>
                    <a:rPr lang="en-GB" sz="12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Narrow" pitchFamily="34" charset="0"/>
                    </a:rPr>
                    <a:t>destination Height</a:t>
                  </a:r>
                  <a:endParaRPr lang="en-GB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 pitchFamily="34" charset="0"/>
                  </a:endParaRPr>
                </a:p>
              </p:txBody>
            </p:sp>
          </p:grpSp>
          <p:cxnSp>
            <p:nvCxnSpPr>
              <p:cNvPr id="4" name="Straight Connector 3"/>
              <p:cNvCxnSpPr>
                <a:stCxn id="27" idx="1"/>
              </p:cNvCxnSpPr>
              <p:nvPr/>
            </p:nvCxnSpPr>
            <p:spPr>
              <a:xfrm>
                <a:off x="6322059" y="2711989"/>
                <a:ext cx="1245680" cy="624187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020271" y="2711988"/>
                <a:ext cx="1642117" cy="62418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26" idx="0"/>
              </p:cNvCxnSpPr>
              <p:nvPr/>
            </p:nvCxnSpPr>
            <p:spPr>
              <a:xfrm>
                <a:off x="6322059" y="1749060"/>
                <a:ext cx="1245680" cy="20476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24" idx="1"/>
              </p:cNvCxnSpPr>
              <p:nvPr/>
            </p:nvCxnSpPr>
            <p:spPr>
              <a:xfrm>
                <a:off x="7020272" y="1725565"/>
                <a:ext cx="1642116" cy="18923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57"/>
            <p:cNvSpPr>
              <a:spLocks noChangeArrowheads="1"/>
            </p:cNvSpPr>
            <p:nvPr/>
          </p:nvSpPr>
          <p:spPr bwMode="auto">
            <a:xfrm>
              <a:off x="7467698" y="1676829"/>
              <a:ext cx="19446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266700" indent="-266700">
                <a:spcAft>
                  <a:spcPct val="50000"/>
                </a:spcAft>
              </a:pPr>
              <a:r>
                <a:rPr lang="en-GB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destX</a:t>
              </a:r>
              <a:r>
                <a:rPr lang="en-GB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, </a:t>
              </a:r>
              <a:r>
                <a:rPr lang="en-GB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destY</a:t>
              </a:r>
              <a:endParaRPr lang="en-GB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63542" y="3624575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Ideal for: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Depth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view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effects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Object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reuse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Zoom in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out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0"/>
            <a:ext cx="9144000" cy="51626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2201" y="4227934"/>
            <a:ext cx="8670279" cy="699542"/>
          </a:xfrm>
          <a:prstGeom prst="roundRect">
            <a:avLst>
              <a:gd name="adj" fmla="val 8550"/>
            </a:avLst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6257" y="4155926"/>
            <a:ext cx="756084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Transforms: Rotation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29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9999"/>
              </p:ext>
            </p:extLst>
          </p:nvPr>
        </p:nvGraphicFramePr>
        <p:xfrm>
          <a:off x="-36512" y="1491630"/>
          <a:ext cx="5966759" cy="342138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99963"/>
                <a:gridCol w="546679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protected </a:t>
                      </a:r>
                      <a:r>
                        <a:rPr lang="en-GB" sz="1400" b="1" dirty="0" smtClean="0">
                          <a:solidFill>
                            <a:srgbClr val="3399FF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void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onDraw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(Canvas canvas)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Clockwise rotations of 15 degrees around 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[0,0] – before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translation,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top-left corner</a:t>
                      </a: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matrix.reset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matrix.setRotate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(15.0f);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matrix.postTranslate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(50.0f, 50.0f);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Draw </a:t>
                      </a:r>
                      <a:r>
                        <a:rPr lang="en-GB" sz="1400" b="1" baseline="0" dirty="0" err="1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pos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(image, matrix, paint);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Do the same thing about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the bitmap’s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centre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matrix.reset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matrix.setRotate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(15.0f, 50.0f,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50.0f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matrix.postTranslate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(50.0f, 50.0f);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Draw </a:t>
                      </a:r>
                      <a:r>
                        <a:rPr lang="en-GB" sz="1400" b="1" baseline="0" dirty="0" err="1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pos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(image, matrix, paint);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629244" y="1431753"/>
            <a:ext cx="1998599" cy="2001452"/>
            <a:chOff x="6629244" y="1431753"/>
            <a:chExt cx="1998599" cy="2001452"/>
          </a:xfrm>
        </p:grpSpPr>
        <p:grpSp>
          <p:nvGrpSpPr>
            <p:cNvPr id="8" name="Group 7"/>
            <p:cNvGrpSpPr/>
            <p:nvPr/>
          </p:nvGrpSpPr>
          <p:grpSpPr>
            <a:xfrm>
              <a:off x="6803805" y="1593293"/>
              <a:ext cx="1824038" cy="1839912"/>
              <a:chOff x="7100396" y="1536687"/>
              <a:chExt cx="1824038" cy="1839912"/>
            </a:xfrm>
          </p:grpSpPr>
          <p:sp>
            <p:nvSpPr>
              <p:cNvPr id="9" name="Rectangle 12"/>
              <p:cNvSpPr>
                <a:spLocks noChangeArrowheads="1"/>
              </p:cNvSpPr>
              <p:nvPr/>
            </p:nvSpPr>
            <p:spPr bwMode="auto">
              <a:xfrm>
                <a:off x="7303596" y="1552562"/>
                <a:ext cx="1343025" cy="18240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Rectangle 21"/>
              <p:cNvSpPr>
                <a:spLocks noChangeArrowheads="1"/>
              </p:cNvSpPr>
              <p:nvPr/>
            </p:nvSpPr>
            <p:spPr bwMode="auto">
              <a:xfrm rot="3075023">
                <a:off x="7340902" y="1607331"/>
                <a:ext cx="1343025" cy="1824038"/>
              </a:xfrm>
              <a:prstGeom prst="rect">
                <a:avLst/>
              </a:prstGeom>
              <a:gradFill rotWithShape="1">
                <a:gsLst>
                  <a:gs pos="0">
                    <a:srgbClr val="96EAFE">
                      <a:alpha val="21001"/>
                    </a:srgbClr>
                  </a:gs>
                  <a:gs pos="100000">
                    <a:srgbClr val="33CCFF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1" name="Oval 17"/>
              <p:cNvSpPr>
                <a:spLocks noChangeArrowheads="1"/>
              </p:cNvSpPr>
              <p:nvPr/>
            </p:nvSpPr>
            <p:spPr bwMode="auto">
              <a:xfrm>
                <a:off x="7305184" y="1536687"/>
                <a:ext cx="71437" cy="7143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2" name="Oval 18"/>
              <p:cNvSpPr>
                <a:spLocks noChangeArrowheads="1"/>
              </p:cNvSpPr>
              <p:nvPr/>
            </p:nvSpPr>
            <p:spPr bwMode="auto">
              <a:xfrm>
                <a:off x="7952884" y="2435212"/>
                <a:ext cx="71437" cy="7143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Rectangle 19"/>
              <p:cNvSpPr>
                <a:spLocks noChangeArrowheads="1"/>
              </p:cNvSpPr>
              <p:nvPr/>
            </p:nvSpPr>
            <p:spPr bwMode="auto">
              <a:xfrm>
                <a:off x="7328201" y="2470930"/>
                <a:ext cx="136842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266700" indent="-266700">
                  <a:spcAft>
                    <a:spcPct val="50000"/>
                  </a:spcAft>
                </a:pPr>
                <a:r>
                  <a:rPr lang="en-GB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 pitchFamily="34" charset="0"/>
                  </a:rPr>
                  <a:t>Point of rotation</a:t>
                </a:r>
                <a:endPara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2" name="Arc 1"/>
            <p:cNvSpPr/>
            <p:nvPr/>
          </p:nvSpPr>
          <p:spPr>
            <a:xfrm rot="19079749">
              <a:off x="6629244" y="1431753"/>
              <a:ext cx="1498331" cy="932721"/>
            </a:xfrm>
            <a:prstGeom prst="arc">
              <a:avLst/>
            </a:prstGeom>
            <a:ln>
              <a:headEnd type="none" w="lg" len="lg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092376" y="495712"/>
            <a:ext cx="3051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source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will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 rotated around the specified origin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63542" y="3624575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Ideal for: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Top down games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Spinning </a:t>
            </a:r>
            <a:r>
              <a:rPr lang="en-GB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gfx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18486"/>
              </p:ext>
            </p:extLst>
          </p:nvPr>
        </p:nvGraphicFramePr>
        <p:xfrm>
          <a:off x="-22664" y="612122"/>
          <a:ext cx="5976664" cy="79324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76658"/>
                <a:gridCol w="550000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Bitmap image;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Loaded bitmap (assume 100x100)</a:t>
                      </a:r>
                      <a:endParaRPr lang="en-GB" sz="1400" b="1" dirty="0" smtClean="0">
                        <a:solidFill>
                          <a:srgbClr val="00B05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new Paint();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matrix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new Matrix();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3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8199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1521" y="123478"/>
            <a:ext cx="8712968" cy="699542"/>
          </a:xfrm>
          <a:prstGeom prst="roundRect">
            <a:avLst>
              <a:gd name="adj" fmla="val 8550"/>
            </a:avLst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7584" y="51470"/>
            <a:ext cx="756084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Image Transforms: Fading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2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03829" y="1625421"/>
            <a:ext cx="2922980" cy="1450386"/>
            <a:chOff x="6103829" y="1625421"/>
            <a:chExt cx="2922980" cy="1450386"/>
          </a:xfrm>
        </p:grpSpPr>
        <p:sp>
          <p:nvSpPr>
            <p:cNvPr id="2" name="Rounded Rectangle 1"/>
            <p:cNvSpPr/>
            <p:nvPr/>
          </p:nvSpPr>
          <p:spPr>
            <a:xfrm>
              <a:off x="6466658" y="2074237"/>
              <a:ext cx="2232248" cy="648072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6138754" y="1651031"/>
              <a:ext cx="1217127" cy="1424776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dk1">
                    <a:tint val="70000"/>
                    <a:satMod val="100000"/>
                    <a:alpha val="17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6140342" y="1638631"/>
              <a:ext cx="71437" cy="55801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6103829" y="1628076"/>
              <a:ext cx="13684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266700" indent="-266700">
                <a:spcAft>
                  <a:spcPct val="50000"/>
                </a:spcAft>
              </a:pPr>
              <a:r>
                <a:rPr lang="en-GB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50% alpha</a:t>
              </a:r>
              <a:endParaRPr lang="en-GB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83784" y="1625421"/>
              <a:ext cx="1343025" cy="1450386"/>
              <a:chOff x="7537471" y="2201491"/>
              <a:chExt cx="1377950" cy="1852976"/>
            </a:xfrm>
          </p:grpSpPr>
          <p:sp>
            <p:nvSpPr>
              <p:cNvPr id="10" name="Rectangle 16"/>
              <p:cNvSpPr>
                <a:spLocks noChangeArrowheads="1"/>
              </p:cNvSpPr>
              <p:nvPr/>
            </p:nvSpPr>
            <p:spPr bwMode="auto">
              <a:xfrm>
                <a:off x="7572396" y="2230429"/>
                <a:ext cx="1343025" cy="182403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1" name="Oval 17"/>
              <p:cNvSpPr>
                <a:spLocks noChangeArrowheads="1"/>
              </p:cNvSpPr>
              <p:nvPr/>
            </p:nvSpPr>
            <p:spPr bwMode="auto">
              <a:xfrm>
                <a:off x="7573984" y="2214554"/>
                <a:ext cx="71437" cy="7143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2" name="Rectangle 18"/>
              <p:cNvSpPr>
                <a:spLocks noChangeArrowheads="1"/>
              </p:cNvSpPr>
              <p:nvPr/>
            </p:nvSpPr>
            <p:spPr bwMode="auto">
              <a:xfrm>
                <a:off x="7537471" y="2201491"/>
                <a:ext cx="1368425" cy="432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266700" indent="-266700">
                  <a:spcAft>
                    <a:spcPct val="50000"/>
                  </a:spcAft>
                </a:pPr>
                <a:r>
                  <a:rPr lang="en-GB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 pitchFamily="34" charset="0"/>
                  </a:rPr>
                  <a:t>100% alpha</a:t>
                </a:r>
                <a:endPara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endParaRPr>
              </a:p>
            </p:txBody>
          </p:sp>
        </p:grp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46736"/>
              </p:ext>
            </p:extLst>
          </p:nvPr>
        </p:nvGraphicFramePr>
        <p:xfrm>
          <a:off x="-52623" y="1275606"/>
          <a:ext cx="5966759" cy="185089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99963"/>
                <a:gridCol w="546679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protected </a:t>
                      </a:r>
                      <a:r>
                        <a:rPr lang="en-GB" sz="1400" b="1" dirty="0" smtClean="0">
                          <a:solidFill>
                            <a:srgbClr val="3399FF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void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onDraw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(Canvas canvas)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// Draw the bitmap at location [100,100]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with 50% fade (alpha value of 128/255)</a:t>
                      </a: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paint.setAlpha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(128);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canvas.drawBitmap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(image, 100.0f, 100.f, paint);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aint.setAlpha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(255);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Reset the alpha value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92818"/>
              </p:ext>
            </p:extLst>
          </p:nvPr>
        </p:nvGraphicFramePr>
        <p:xfrm>
          <a:off x="-22664" y="612122"/>
          <a:ext cx="5976664" cy="5288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76658"/>
                <a:gridCol w="5500006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Bitmap image;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Loaded bitmap (assume 100x100)</a:t>
                      </a:r>
                      <a:endParaRPr lang="en-GB" sz="1400" b="1" dirty="0" smtClean="0">
                        <a:solidFill>
                          <a:srgbClr val="00B05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paint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new Paint();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33146" y="555526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source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alpha will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multiplied with the specified alpha value.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3291830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Ideal for: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Appear and disappear effects</a:t>
            </a:r>
          </a:p>
        </p:txBody>
      </p:sp>
    </p:spTree>
    <p:extLst>
      <p:ext uri="{BB962C8B-B14F-4D97-AF65-F5344CB8AC3E}">
        <p14:creationId xmlns:p14="http://schemas.microsoft.com/office/powerpoint/2010/main" val="91432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FC8B0E-D79A-498F-975A-6FD4C094C627}"/>
</file>

<file path=customXml/itemProps2.xml><?xml version="1.0" encoding="utf-8"?>
<ds:datastoreItem xmlns:ds="http://schemas.openxmlformats.org/officeDocument/2006/customXml" ds:itemID="{12409BB6-FC26-4A76-B01D-179D14752E21}"/>
</file>

<file path=customXml/itemProps3.xml><?xml version="1.0" encoding="utf-8"?>
<ds:datastoreItem xmlns:ds="http://schemas.openxmlformats.org/officeDocument/2006/customXml" ds:itemID="{BC890C2D-92D7-4510-85A2-4E86B1861859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923</Words>
  <Application>Microsoft Office PowerPoint</Application>
  <PresentationFormat>On-screen Show (16:9)</PresentationFormat>
  <Paragraphs>228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Arial Narrow</vt:lpstr>
      <vt:lpstr>Calibri</vt:lpstr>
      <vt:lpstr>Courier New</vt:lpstr>
      <vt:lpstr>Georgia</vt:lpstr>
      <vt:lpstr>Times New Roman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2014-09-30T19:56:16Z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